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notesMasterIdLst>
    <p:notesMasterId r:id="rId23"/>
  </p:notesMasterIdLst>
  <p:sldIdLst>
    <p:sldId id="256" r:id="rId2"/>
    <p:sldId id="257" r:id="rId3"/>
    <p:sldId id="272" r:id="rId4"/>
    <p:sldId id="259" r:id="rId5"/>
    <p:sldId id="273" r:id="rId6"/>
    <p:sldId id="258" r:id="rId7"/>
    <p:sldId id="260" r:id="rId8"/>
    <p:sldId id="271" r:id="rId9"/>
    <p:sldId id="276" r:id="rId10"/>
    <p:sldId id="274" r:id="rId11"/>
    <p:sldId id="278" r:id="rId12"/>
    <p:sldId id="261" r:id="rId13"/>
    <p:sldId id="275" r:id="rId14"/>
    <p:sldId id="262" r:id="rId15"/>
    <p:sldId id="263" r:id="rId16"/>
    <p:sldId id="265" r:id="rId17"/>
    <p:sldId id="266" r:id="rId18"/>
    <p:sldId id="268" r:id="rId19"/>
    <p:sldId id="269" r:id="rId20"/>
    <p:sldId id="270" r:id="rId21"/>
    <p:sldId id="26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/>
    <p:restoredTop sz="84076"/>
  </p:normalViewPr>
  <p:slideViewPr>
    <p:cSldViewPr snapToGrid="0" snapToObjects="1">
      <p:cViewPr>
        <p:scale>
          <a:sx n="81" d="100"/>
          <a:sy n="81" d="100"/>
        </p:scale>
        <p:origin x="1200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E9618-3AC9-EB4C-B8EB-EF75E966586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406B94-C0FE-C040-B3EF-150922E715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42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Unsupervised Machine Learning </a:t>
            </a:r>
          </a:p>
          <a:p>
            <a:pPr marL="228600" indent="-228600">
              <a:buAutoNum type="arabicPeriod"/>
            </a:pPr>
            <a:r>
              <a:rPr lang="en-US" dirty="0" smtClean="0"/>
              <a:t>System of two neural networks</a:t>
            </a:r>
            <a:r>
              <a:rPr lang="en-US" baseline="0" dirty="0" smtClean="0"/>
              <a:t> competing against each other in a zero sum game framework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Introduced in 2014 by Ian </a:t>
            </a:r>
            <a:r>
              <a:rPr lang="en-US" baseline="0" dirty="0" err="1" smtClean="0"/>
              <a:t>Goodfellow</a:t>
            </a:r>
            <a:endParaRPr lang="en-US" baseline="0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Generative and Discriminative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Draw samples from a model that is similar to the data given to it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796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1. </a:t>
            </a:r>
            <a:r>
              <a:rPr lang="en-US" sz="1200" dirty="0" smtClean="0"/>
              <a:t>“On small problems, they sometimes converge and sometimes don’t.  On large problems, like modeling ImageNet at 128x128 resolution, I’ve never seen them converge yet.” </a:t>
            </a:r>
            <a:r>
              <a:rPr lang="mr-IN" sz="1200" dirty="0" smtClean="0"/>
              <a:t>–</a:t>
            </a:r>
            <a:r>
              <a:rPr lang="en-US" sz="1200" dirty="0" smtClean="0"/>
              <a:t> Ian </a:t>
            </a:r>
            <a:r>
              <a:rPr lang="en-US" sz="1200" dirty="0" err="1" smtClean="0"/>
              <a:t>Goodfellow</a:t>
            </a: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353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1.</a:t>
            </a:r>
            <a:r>
              <a:rPr lang="en-US" baseline="0" dirty="0" smtClean="0"/>
              <a:t> </a:t>
            </a:r>
            <a:r>
              <a:rPr lang="en-US" sz="1200" baseline="0" dirty="0" smtClean="0"/>
              <a:t>T</a:t>
            </a:r>
            <a:r>
              <a:rPr lang="en-US" sz="1200" dirty="0" smtClean="0"/>
              <a:t>he discriminator classifies generated data as fake so accurately and confidently that there is nothing in the discriminator’s back-propagated loss function gradients for the generator to learn.</a:t>
            </a:r>
          </a:p>
          <a:p>
            <a:r>
              <a:rPr lang="en-US" dirty="0" smtClean="0"/>
              <a:t>2. </a:t>
            </a:r>
            <a:r>
              <a:rPr lang="en-US" sz="1200" dirty="0" smtClean="0"/>
              <a:t>Takes</a:t>
            </a:r>
            <a:r>
              <a:rPr lang="en-US" sz="1200" baseline="0" dirty="0" smtClean="0"/>
              <a:t> </a:t>
            </a:r>
            <a:r>
              <a:rPr lang="en-US" sz="1200" dirty="0" smtClean="0"/>
              <a:t>advantage of these to trick the discriminator into classifying generated data as real instead of learning to represent the true data distribution.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3. An example of this occurring in practice is the case where for every possible input, the generator is generating the same data sample and there is no variation among it’s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5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 the images between -1 and 1.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the last layer of the generator output.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 (log 1-D) vanishing gradients early on. Use max log D. Flip labels when training generator: real = fake, fake = real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from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gaussian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distribution instead of a Uniform distribution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Construct different mini-batches for real and fake, i.e. each mini-batch needs to contain only all real images or all generated images.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stability of the GAN game suffers if you have sparse gradients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Label Smoothing, i.e. if you have two target labels: Real=1 and Fake=0, then for each incoming sample, if it is real, then replace the label with a random number between 0.7 and 1.2, and if it is a fake sample, replace it with 0.0 and 0.3 (for example).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4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17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04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Examples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SVMs, Logistic Regression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354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1. This can be converted to </a:t>
            </a:r>
            <a:r>
              <a:rPr lang="en-US" i="1" dirty="0" smtClean="0"/>
              <a:t>P(</a:t>
            </a:r>
            <a:r>
              <a:rPr lang="en-US" i="1" dirty="0" err="1" smtClean="0"/>
              <a:t>y|x</a:t>
            </a:r>
            <a:r>
              <a:rPr lang="en-US" i="1" dirty="0" smtClean="0"/>
              <a:t>)</a:t>
            </a:r>
            <a:r>
              <a:rPr lang="en-US" dirty="0" smtClean="0"/>
              <a:t> for classification via Bayes rule, but the generative ability could be used for something else as well, such as creating likely new </a:t>
            </a:r>
            <a:r>
              <a:rPr lang="en-US" i="1" dirty="0" smtClean="0"/>
              <a:t>(x, y)</a:t>
            </a:r>
            <a:r>
              <a:rPr lang="en-US" dirty="0" smtClean="0"/>
              <a:t> samples.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25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Other generative models </a:t>
            </a:r>
            <a:r>
              <a:rPr lang="mr-IN" baseline="0" dirty="0" smtClean="0"/>
              <a:t>–</a:t>
            </a:r>
            <a:r>
              <a:rPr lang="en-US" baseline="0" dirty="0" smtClean="0"/>
              <a:t> Naïve Bayes, Hidden Markov model etc.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MLE estimates </a:t>
            </a:r>
            <a:r>
              <a:rPr lang="mr-IN" baseline="0" dirty="0" smtClean="0"/>
              <a:t>–</a:t>
            </a:r>
            <a:r>
              <a:rPr lang="en-US" baseline="0" dirty="0" smtClean="0"/>
              <a:t> Fixed set </a:t>
            </a:r>
            <a:r>
              <a:rPr lang="mr-IN" baseline="0" dirty="0" smtClean="0"/>
              <a:t>–</a:t>
            </a:r>
            <a:r>
              <a:rPr lang="en-US" baseline="0" dirty="0" smtClean="0"/>
              <a:t> Map to real world data </a:t>
            </a:r>
            <a:r>
              <a:rPr lang="mr-IN" baseline="0" dirty="0" smtClean="0"/>
              <a:t>–</a:t>
            </a:r>
            <a:r>
              <a:rPr lang="en-US" baseline="0" dirty="0" smtClean="0"/>
              <a:t> Select best set of parameters.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999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</a:t>
            </a:r>
            <a:r>
              <a:rPr lang="en-US" baseline="0" dirty="0" smtClean="0"/>
              <a:t> Asymptotically stable </a:t>
            </a:r>
            <a:r>
              <a:rPr lang="mr-IN" baseline="0" dirty="0" smtClean="0"/>
              <a:t>–</a:t>
            </a:r>
            <a:r>
              <a:rPr lang="en-US" baseline="0" dirty="0" smtClean="0"/>
              <a:t> Related to convergence </a:t>
            </a:r>
            <a:r>
              <a:rPr lang="mr-IN" baseline="0" dirty="0" smtClean="0"/>
              <a:t>–</a:t>
            </a:r>
            <a:r>
              <a:rPr lang="en-US" baseline="0" dirty="0" smtClean="0"/>
              <a:t> equilibrium points as t goes to infinity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738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algn="l">
              <a:buAutoNum type="arabicPeriod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Generator is typically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deconvolutional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neural network, and the discriminator is a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convolutional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neural network.</a:t>
            </a:r>
          </a:p>
          <a:p>
            <a:pPr marL="228600" indent="-228600" algn="l">
              <a:buAutoNum type="arabicPeriod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 </a:t>
            </a:r>
            <a:r>
              <a:rPr lang="mr-I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Find a setting of parameters that makes generated data look like the training data to the discriminator network.</a:t>
            </a:r>
          </a:p>
          <a:p>
            <a:pPr marL="228600" indent="-228600" algn="l">
              <a:buAutoNum type="arabicPeriod"/>
            </a:pPr>
            <a:endParaRPr lang="en-US" sz="12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 algn="l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21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Batch normalization greatly improves optimization of neural networks, and was shown to be highly effective for DCGANs.</a:t>
            </a:r>
          </a:p>
          <a:p>
            <a:pPr marL="228600" indent="-228600">
              <a:buAutoNum type="arabicPeriod"/>
            </a:pPr>
            <a:r>
              <a:rPr lang="en-US" dirty="0" smtClean="0"/>
              <a:t>It causes the output of a neural network for an input example x to be highly dependent on several other inputs x 0 in the same </a:t>
            </a:r>
            <a:r>
              <a:rPr lang="en-US" dirty="0" err="1" smtClean="0"/>
              <a:t>minibatch</a:t>
            </a:r>
            <a:r>
              <a:rPr lang="en-US" dirty="0" smtClean="0"/>
              <a:t>.</a:t>
            </a:r>
          </a:p>
          <a:p>
            <a:pPr marL="228600" indent="-228600">
              <a:buAutoNum type="arabicPeriod"/>
            </a:pPr>
            <a:r>
              <a:rPr lang="en-US" dirty="0" smtClean="0"/>
              <a:t>The reference batch is normalized using only its own statistics. VBN is computationally expensive because it requires running forward propagation on two </a:t>
            </a:r>
            <a:r>
              <a:rPr lang="en-US" dirty="0" err="1" smtClean="0"/>
              <a:t>minibatches</a:t>
            </a:r>
            <a:r>
              <a:rPr lang="en-US" dirty="0" smtClean="0"/>
              <a:t> of data, so we use it only in the generator network</a:t>
            </a:r>
          </a:p>
          <a:p>
            <a:pPr marL="228600" indent="-228600">
              <a:buAutoNum type="arabicPeriod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90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06B94-C0FE-C040-B3EF-150922E7151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1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0F319F2-D063-BE40-BFDC-F825D92B18D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B7F4E4F5-4241-A546-9AAC-A7D84CB65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21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hyperlink" Target="https://arxiv.org/abs/1511.06434v2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hyperlink" Target="https://arxiv.org/abs/1606.03498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en.wikipedia.org/wiki/Ian_Goodfellow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waya.ai/introduction-to-gans-a-boxing-match-b-w-neural-nets-b4e5319cc935#.6l7zh8u50" TargetMode="External"/><Relationship Id="rId4" Type="http://schemas.openxmlformats.org/officeDocument/2006/relationships/hyperlink" Target="https://en.wikipedia.org/wiki/Generative_adversarial_networks" TargetMode="External"/><Relationship Id="rId5" Type="http://schemas.openxmlformats.org/officeDocument/2006/relationships/hyperlink" Target="http://blog.aylien.com/introduction-generative-adversarial-networks-code-tensorflow/" TargetMode="External"/><Relationship Id="rId6" Type="http://schemas.openxmlformats.org/officeDocument/2006/relationships/hyperlink" Target="https://github.com/soumith/ganhack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ryolabs.com/blog/2016/12/06/major-advancements-deep-learning-2016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s://ishmaelbelghazi.github.io/ALI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Generative Adversarial Networks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smtClean="0"/>
              <a:t>Akrit Mohapatra</a:t>
            </a:r>
          </a:p>
          <a:p>
            <a:pPr algn="r"/>
            <a:r>
              <a:rPr lang="en-US" dirty="0" smtClean="0"/>
              <a:t>ECE Department, Virginia Tech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93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train GANs?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489359" cy="3416300"/>
          </a:xfrm>
        </p:spPr>
        <p:txBody>
          <a:bodyPr>
            <a:noAutofit/>
          </a:bodyPr>
          <a:lstStyle/>
          <a:p>
            <a:r>
              <a:rPr lang="en-US" sz="2800" dirty="0" smtClean="0"/>
              <a:t>Objective of generative network - </a:t>
            </a:r>
            <a:r>
              <a:rPr lang="en-US" sz="2800" dirty="0"/>
              <a:t>increase the error rate of the discriminative </a:t>
            </a:r>
            <a:r>
              <a:rPr lang="en-US" sz="2800" dirty="0" smtClean="0"/>
              <a:t>network.</a:t>
            </a:r>
          </a:p>
          <a:p>
            <a:r>
              <a:rPr lang="en-US" sz="2800" dirty="0" smtClean="0"/>
              <a:t>Objective of discriminative network </a:t>
            </a:r>
            <a:r>
              <a:rPr lang="mr-IN" sz="2800" dirty="0" smtClean="0"/>
              <a:t>–</a:t>
            </a:r>
            <a:r>
              <a:rPr lang="en-US" sz="2800" dirty="0" smtClean="0"/>
              <a:t> decrease binary classification loss.</a:t>
            </a:r>
          </a:p>
          <a:p>
            <a:r>
              <a:rPr lang="en-US" sz="2800" dirty="0" smtClean="0"/>
              <a:t>Discriminator training - </a:t>
            </a:r>
            <a:r>
              <a:rPr lang="en-US" sz="2800" dirty="0" err="1" smtClean="0"/>
              <a:t>backprop</a:t>
            </a:r>
            <a:r>
              <a:rPr lang="en-US" sz="2800" dirty="0"/>
              <a:t> from a binary classification loss.</a:t>
            </a:r>
            <a:endParaRPr lang="en-US" sz="2800" dirty="0" smtClean="0"/>
          </a:p>
          <a:p>
            <a:r>
              <a:rPr lang="en-US" sz="2800" dirty="0" smtClean="0"/>
              <a:t>Generator training - </a:t>
            </a:r>
            <a:r>
              <a:rPr lang="en-US" sz="2800" dirty="0" err="1" smtClean="0"/>
              <a:t>backprop</a:t>
            </a:r>
            <a:r>
              <a:rPr lang="en-US" sz="2800" dirty="0" smtClean="0"/>
              <a:t> </a:t>
            </a:r>
            <a:r>
              <a:rPr lang="en-US" sz="2800" dirty="0"/>
              <a:t>the negation of the binary classification loss of the discriminator</a:t>
            </a:r>
            <a:r>
              <a:rPr lang="en-US" sz="28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5709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433" y="3156146"/>
            <a:ext cx="5241635" cy="12141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9068" y="2807310"/>
            <a:ext cx="5676399" cy="14537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72075" y="4349814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Generator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29600" y="4370310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Discriminator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</p:spPr>
        <p:txBody>
          <a:bodyPr/>
          <a:lstStyle/>
          <a:p>
            <a:r>
              <a:rPr lang="en-US" dirty="0" smtClean="0"/>
              <a:t>Loss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364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42" y="189500"/>
            <a:ext cx="11522267" cy="57540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435" y="6118412"/>
            <a:ext cx="11066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Generated bedrooms. Source: “Unsupervised Representation Learning with Deep Convolutional Generative Adversarial Networks” </a:t>
            </a:r>
            <a:r>
              <a:rPr lang="en-US" i="1" dirty="0">
                <a:hlinkClick r:id="rId3"/>
              </a:rPr>
              <a:t>https://arxiv.org/abs/1511.06434v2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04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“Improved </a:t>
            </a:r>
            <a:r>
              <a:rPr lang="en-US" i="1" dirty="0"/>
              <a:t>Techniques for Training </a:t>
            </a:r>
            <a:r>
              <a:rPr lang="en-US" i="1" dirty="0" smtClean="0"/>
              <a:t>GANs” by </a:t>
            </a:r>
            <a:r>
              <a:rPr lang="en-US" dirty="0" err="1" smtClean="0"/>
              <a:t>Salimans</a:t>
            </a:r>
            <a:r>
              <a:rPr lang="en-US" dirty="0" smtClean="0"/>
              <a:t> et. 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811074" cy="3416300"/>
          </a:xfrm>
        </p:spPr>
        <p:txBody>
          <a:bodyPr>
            <a:noAutofit/>
          </a:bodyPr>
          <a:lstStyle/>
          <a:p>
            <a:r>
              <a:rPr lang="en-US" sz="2800" dirty="0" smtClean="0"/>
              <a:t>One-sided Label </a:t>
            </a:r>
            <a:r>
              <a:rPr lang="en-US" sz="2800" dirty="0"/>
              <a:t>smoothing - replaces the 0 and 1 targets for a classifier with smoothed values, like .9 or .1 to reduce the vulnerability of neural networks to adversarial </a:t>
            </a:r>
            <a:r>
              <a:rPr lang="en-US" sz="2800" dirty="0" smtClean="0"/>
              <a:t>examples.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Virtual batch Normalization </a:t>
            </a:r>
            <a:r>
              <a:rPr lang="en-US" sz="2800" dirty="0"/>
              <a:t>- each example x is normalized based on the statistics collected on a reference batch of examples that are chosen once and fixed at the start of training, and on x </a:t>
            </a:r>
            <a:r>
              <a:rPr lang="en-US" sz="2800" dirty="0" smtClean="0"/>
              <a:t>itself.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43598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100" y="205441"/>
            <a:ext cx="5726578" cy="57136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28" y="217539"/>
            <a:ext cx="5724777" cy="570155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7847" y="6091518"/>
            <a:ext cx="1058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 CIFAR-10 vs. Generated CIFAR-10 samples </a:t>
            </a:r>
          </a:p>
          <a:p>
            <a:r>
              <a:rPr lang="en-US" i="1" dirty="0" smtClean="0"/>
              <a:t>Source</a:t>
            </a:r>
            <a:r>
              <a:rPr lang="en-US" i="1" dirty="0"/>
              <a:t>: “Improved Techniques for Training GANs” </a:t>
            </a:r>
            <a:r>
              <a:rPr lang="en-US" i="1" dirty="0">
                <a:hlinkClick r:id="rId5"/>
              </a:rPr>
              <a:t>https://arxiv.org/abs/1606.03498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264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Variations to GANs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532221" cy="3416300"/>
          </a:xfrm>
        </p:spPr>
        <p:txBody>
          <a:bodyPr>
            <a:noAutofit/>
          </a:bodyPr>
          <a:lstStyle/>
          <a:p>
            <a:r>
              <a:rPr lang="en-US" sz="2800" dirty="0" smtClean="0"/>
              <a:t>Several new concepts built on top of GANs have been introduced </a:t>
            </a:r>
            <a:r>
              <a:rPr lang="mr-IN" sz="2800" dirty="0" smtClean="0"/>
              <a:t>–</a:t>
            </a:r>
            <a:r>
              <a:rPr lang="en-US" sz="2800" dirty="0" smtClean="0"/>
              <a:t> </a:t>
            </a:r>
          </a:p>
          <a:p>
            <a:pPr lvl="1"/>
            <a:r>
              <a:rPr lang="en-US" sz="2800" dirty="0" err="1" smtClean="0"/>
              <a:t>InfoGAN</a:t>
            </a:r>
            <a:r>
              <a:rPr lang="en-US" sz="2800" dirty="0" smtClean="0"/>
              <a:t> </a:t>
            </a:r>
            <a:r>
              <a:rPr lang="mr-IN" sz="2800" dirty="0" smtClean="0"/>
              <a:t>–</a:t>
            </a:r>
            <a:r>
              <a:rPr lang="en-US" sz="2800" dirty="0" smtClean="0"/>
              <a:t> Approximate the </a:t>
            </a:r>
            <a:r>
              <a:rPr lang="en-US" sz="2800" dirty="0"/>
              <a:t>data </a:t>
            </a:r>
            <a:r>
              <a:rPr lang="en-US" sz="2800" dirty="0" smtClean="0"/>
              <a:t>distribution and learn </a:t>
            </a:r>
            <a:r>
              <a:rPr lang="en-US" sz="2800" dirty="0"/>
              <a:t>interpretable, useful vector representations of </a:t>
            </a:r>
            <a:r>
              <a:rPr lang="en-US" sz="2800" dirty="0" smtClean="0"/>
              <a:t>data.</a:t>
            </a:r>
          </a:p>
          <a:p>
            <a:pPr lvl="1"/>
            <a:r>
              <a:rPr lang="en-US" sz="2800" dirty="0" smtClean="0"/>
              <a:t>Conditional GANs - Able </a:t>
            </a:r>
            <a:r>
              <a:rPr lang="en-US" sz="2800" dirty="0"/>
              <a:t>to generate samples taking into account external information (class label, text, another image</a:t>
            </a:r>
            <a:r>
              <a:rPr lang="en-US" sz="2800" dirty="0" smtClean="0"/>
              <a:t>). Force</a:t>
            </a:r>
            <a:r>
              <a:rPr lang="en-US" sz="2800" dirty="0"/>
              <a:t> </a:t>
            </a:r>
            <a:r>
              <a:rPr lang="en-US" sz="2800" i="1" dirty="0"/>
              <a:t>G</a:t>
            </a:r>
            <a:r>
              <a:rPr lang="en-US" sz="2800" dirty="0"/>
              <a:t> to generate a particular type of output.</a:t>
            </a:r>
          </a:p>
        </p:txBody>
      </p:sp>
    </p:spTree>
    <p:extLst>
      <p:ext uri="{BB962C8B-B14F-4D97-AF65-F5344CB8AC3E}">
        <p14:creationId xmlns:p14="http://schemas.microsoft.com/office/powerpoint/2010/main" val="1628328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Difficulties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10703670" cy="3416300"/>
          </a:xfrm>
        </p:spPr>
        <p:txBody>
          <a:bodyPr>
            <a:noAutofit/>
          </a:bodyPr>
          <a:lstStyle/>
          <a:p>
            <a:r>
              <a:rPr lang="en-US" sz="3200" dirty="0" smtClean="0"/>
              <a:t>Networks are difficult to converge.</a:t>
            </a:r>
          </a:p>
          <a:p>
            <a:endParaRPr lang="en-US" sz="3200" dirty="0" smtClean="0"/>
          </a:p>
          <a:p>
            <a:r>
              <a:rPr lang="en-US" sz="3200" dirty="0" smtClean="0"/>
              <a:t>Ideal goal </a:t>
            </a:r>
            <a:r>
              <a:rPr lang="mr-IN" sz="3200" dirty="0" smtClean="0"/>
              <a:t>–</a:t>
            </a:r>
            <a:r>
              <a:rPr lang="en-US" sz="3200" dirty="0" smtClean="0"/>
              <a:t> Generator and </a:t>
            </a:r>
            <a:r>
              <a:rPr lang="en-US" sz="3200" dirty="0"/>
              <a:t>discriminator to reach some desired equilibrium but </a:t>
            </a:r>
            <a:r>
              <a:rPr lang="en-US" sz="3200" dirty="0" smtClean="0"/>
              <a:t>this is rare.</a:t>
            </a:r>
          </a:p>
          <a:p>
            <a:endParaRPr lang="en-US" sz="3200" dirty="0"/>
          </a:p>
          <a:p>
            <a:r>
              <a:rPr lang="en-US" sz="3200" dirty="0" smtClean="0"/>
              <a:t>GANs are yet to converge on large problems (E.g. </a:t>
            </a:r>
            <a:r>
              <a:rPr lang="en-US" sz="3200" dirty="0" err="1" smtClean="0"/>
              <a:t>Imagenet</a:t>
            </a:r>
            <a:r>
              <a:rPr lang="en-US" sz="3200" dirty="0" smtClean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750386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Failure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716480" cy="3416300"/>
          </a:xfrm>
        </p:spPr>
        <p:txBody>
          <a:bodyPr>
            <a:noAutofit/>
          </a:bodyPr>
          <a:lstStyle/>
          <a:p>
            <a:r>
              <a:rPr lang="en-US" sz="2800" dirty="0"/>
              <a:t>The discriminator becomes too strong too quickly and the generator ends up not learning </a:t>
            </a:r>
            <a:r>
              <a:rPr lang="en-US" sz="2800" dirty="0" smtClean="0"/>
              <a:t>anything.</a:t>
            </a:r>
          </a:p>
          <a:p>
            <a:endParaRPr lang="en-US" sz="2800" dirty="0" smtClean="0"/>
          </a:p>
          <a:p>
            <a:r>
              <a:rPr lang="en-US" sz="2800" dirty="0" smtClean="0"/>
              <a:t>The </a:t>
            </a:r>
            <a:r>
              <a:rPr lang="en-US" sz="2800" dirty="0"/>
              <a:t>generator only learns very specific weaknesses of the </a:t>
            </a:r>
            <a:r>
              <a:rPr lang="en-US" sz="2800" dirty="0" smtClean="0"/>
              <a:t>discriminator.</a:t>
            </a:r>
          </a:p>
          <a:p>
            <a:endParaRPr lang="en-US" sz="2800" dirty="0" smtClean="0"/>
          </a:p>
          <a:p>
            <a:r>
              <a:rPr lang="en-US" sz="2800" dirty="0"/>
              <a:t>The generator learns only a very small subset of the true data distribution.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896181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 can we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474913"/>
            <a:ext cx="10189321" cy="3740150"/>
          </a:xfrm>
        </p:spPr>
        <p:txBody>
          <a:bodyPr>
            <a:noAutofit/>
          </a:bodyPr>
          <a:lstStyle/>
          <a:p>
            <a:r>
              <a:rPr lang="en-US" b="1" dirty="0"/>
              <a:t>Normalize the inputs</a:t>
            </a:r>
          </a:p>
          <a:p>
            <a:r>
              <a:rPr lang="en-US" b="1" dirty="0"/>
              <a:t>A modified loss function</a:t>
            </a:r>
          </a:p>
          <a:p>
            <a:r>
              <a:rPr lang="en-US" b="1" dirty="0" smtClean="0"/>
              <a:t>Use </a:t>
            </a:r>
            <a:r>
              <a:rPr lang="en-US" b="1" dirty="0"/>
              <a:t>a spherical </a:t>
            </a:r>
            <a:r>
              <a:rPr lang="en-US" b="1" dirty="0" smtClean="0"/>
              <a:t>Z</a:t>
            </a:r>
          </a:p>
          <a:p>
            <a:r>
              <a:rPr lang="en-US" b="1" dirty="0" err="1"/>
              <a:t>BatchNorm</a:t>
            </a:r>
            <a:endParaRPr lang="en-US" b="1" dirty="0"/>
          </a:p>
          <a:p>
            <a:r>
              <a:rPr lang="en-US" b="1" dirty="0"/>
              <a:t>Avoid Sparse Gradients: </a:t>
            </a:r>
            <a:r>
              <a:rPr lang="en-US" b="1" dirty="0" err="1"/>
              <a:t>ReLU</a:t>
            </a:r>
            <a:r>
              <a:rPr lang="en-US" b="1" dirty="0"/>
              <a:t>, </a:t>
            </a:r>
            <a:r>
              <a:rPr lang="en-US" b="1" dirty="0" err="1"/>
              <a:t>MaxPool</a:t>
            </a:r>
            <a:endParaRPr lang="en-US" b="1" dirty="0"/>
          </a:p>
          <a:p>
            <a:r>
              <a:rPr lang="en-US" b="1" dirty="0"/>
              <a:t>Use Soft and Noisy Labels</a:t>
            </a:r>
          </a:p>
          <a:p>
            <a:r>
              <a:rPr lang="en-US" b="1" dirty="0"/>
              <a:t>DCGAN / Hybrid Models</a:t>
            </a:r>
          </a:p>
          <a:p>
            <a:r>
              <a:rPr lang="en-US" b="1" dirty="0"/>
              <a:t>Track failures </a:t>
            </a:r>
            <a:r>
              <a:rPr lang="en-US" b="1" dirty="0" smtClean="0"/>
              <a:t>early (</a:t>
            </a:r>
            <a:r>
              <a:rPr lang="en-US" b="1" dirty="0"/>
              <a:t>D loss goes to 0: failure </a:t>
            </a:r>
            <a:r>
              <a:rPr lang="en-US" b="1" dirty="0" smtClean="0"/>
              <a:t>mode)</a:t>
            </a:r>
            <a:endParaRPr lang="en-US" b="1" dirty="0"/>
          </a:p>
          <a:p>
            <a:r>
              <a:rPr lang="en-US" b="1" dirty="0"/>
              <a:t>If you have labels, use them</a:t>
            </a:r>
          </a:p>
          <a:p>
            <a:r>
              <a:rPr lang="en-US" b="1" dirty="0"/>
              <a:t>Add noise to inputs, decay over </a:t>
            </a:r>
            <a:r>
              <a:rPr lang="en-US" b="1" dirty="0" smtClean="0"/>
              <a:t>time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521138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716480" cy="34163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Train GAN </a:t>
            </a:r>
            <a:r>
              <a:rPr lang="mr-IN" sz="2800" dirty="0" smtClean="0"/>
              <a:t>–</a:t>
            </a:r>
            <a:r>
              <a:rPr lang="en-US" sz="2800" dirty="0" smtClean="0"/>
              <a:t> Use discriminator as base </a:t>
            </a:r>
            <a:r>
              <a:rPr lang="en-US" sz="2800" dirty="0"/>
              <a:t>model for transfer learning and the fine-tuning of a production </a:t>
            </a:r>
            <a:r>
              <a:rPr lang="en-US" sz="2800" dirty="0" smtClean="0"/>
              <a:t>model. </a:t>
            </a:r>
          </a:p>
          <a:p>
            <a:endParaRPr lang="en-US" sz="2800" dirty="0" smtClean="0"/>
          </a:p>
          <a:p>
            <a:r>
              <a:rPr lang="en-US" sz="2800" dirty="0"/>
              <a:t>A well-trained generator has learned the true data distribution </a:t>
            </a:r>
            <a:r>
              <a:rPr lang="en-US" sz="2800" dirty="0" smtClean="0"/>
              <a:t>well - Use generator </a:t>
            </a:r>
            <a:r>
              <a:rPr lang="en-US" sz="2800" dirty="0"/>
              <a:t>as a source of data that is used to train a production model</a:t>
            </a:r>
            <a:r>
              <a:rPr lang="en-US" sz="28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0777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GANs?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617946" cy="34163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System of </a:t>
            </a:r>
            <a:r>
              <a:rPr lang="en-US" sz="3200" dirty="0"/>
              <a:t>two neural networks competing against each other in a zero-sum game framework. </a:t>
            </a:r>
            <a:endParaRPr lang="en-US" sz="3200" dirty="0" smtClean="0"/>
          </a:p>
          <a:p>
            <a:r>
              <a:rPr lang="en-US" sz="3200" dirty="0"/>
              <a:t>They were first introduced by </a:t>
            </a:r>
            <a:r>
              <a:rPr lang="en-US" sz="3200" dirty="0">
                <a:hlinkClick r:id="rId3" tooltip="Ian Goodfellow"/>
              </a:rPr>
              <a:t>Ian Goodfellow</a:t>
            </a:r>
            <a:r>
              <a:rPr lang="en-US" sz="3200" dirty="0"/>
              <a:t> </a:t>
            </a:r>
            <a:r>
              <a:rPr lang="en-US" sz="3200" i="1" dirty="0"/>
              <a:t>et al.</a:t>
            </a:r>
            <a:r>
              <a:rPr lang="en-US" sz="3200" dirty="0"/>
              <a:t> in 2014</a:t>
            </a:r>
            <a:r>
              <a:rPr lang="en-US" sz="3200" dirty="0" smtClean="0"/>
              <a:t>.</a:t>
            </a:r>
            <a:endParaRPr lang="en-US" sz="3200" dirty="0"/>
          </a:p>
          <a:p>
            <a:r>
              <a:rPr lang="en-US" sz="3200" dirty="0" smtClean="0"/>
              <a:t>Can learn </a:t>
            </a:r>
            <a:r>
              <a:rPr lang="en-US" sz="3200" dirty="0"/>
              <a:t>to </a:t>
            </a:r>
            <a:r>
              <a:rPr lang="en-US" sz="3200" dirty="0" smtClean="0"/>
              <a:t>draw samples from a model that </a:t>
            </a:r>
            <a:r>
              <a:rPr lang="en-US" sz="3200" dirty="0"/>
              <a:t>is similar to data that we give </a:t>
            </a:r>
            <a:r>
              <a:rPr lang="en-US" sz="3200" dirty="0" smtClean="0"/>
              <a:t>them.</a:t>
            </a:r>
          </a:p>
        </p:txBody>
      </p:sp>
    </p:spTree>
    <p:extLst>
      <p:ext uri="{BB962C8B-B14F-4D97-AF65-F5344CB8AC3E}">
        <p14:creationId xmlns:p14="http://schemas.microsoft.com/office/powerpoint/2010/main" val="1255737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 Deeper?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4559" y="2632075"/>
            <a:ext cx="5918220" cy="3416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00913" y="3324562"/>
            <a:ext cx="44855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Ian </a:t>
            </a:r>
            <a:r>
              <a:rPr lang="en-US" sz="2000" dirty="0" err="1" smtClean="0"/>
              <a:t>Goodfellow’s</a:t>
            </a:r>
            <a:r>
              <a:rPr lang="en-US" sz="2000" dirty="0" smtClean="0"/>
              <a:t> NIPS 2016 Tutorial</a:t>
            </a:r>
          </a:p>
          <a:p>
            <a:endParaRPr lang="en-US" sz="2000" dirty="0"/>
          </a:p>
          <a:p>
            <a:r>
              <a:rPr lang="en-US" sz="2000" dirty="0" smtClean="0"/>
              <a:t>Available online.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69351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https://tryolabs.com/blog/2016/12/06/major-advancements-deep-learning-2016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https://blog.waya.ai/introduction-to-gans-a-boxing-match-b-w-neural-nets-b4e5319cc935#.</a:t>
            </a:r>
            <a:r>
              <a:rPr lang="en-US" dirty="0" smtClean="0">
                <a:hlinkClick r:id="rId3"/>
              </a:rPr>
              <a:t>6l7zh8u50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en.wikipedia.org/wiki/Generative_adversarial_networks</a:t>
            </a:r>
            <a:endParaRPr lang="en-US" dirty="0" smtClean="0"/>
          </a:p>
          <a:p>
            <a:r>
              <a:rPr lang="en-US" dirty="0">
                <a:hlinkClick r:id="rId5"/>
              </a:rPr>
              <a:t>http://blog.aylien.com/introduction-generative-adversarial-networks-code-tensorflow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github.com/soumith/ganhacks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15109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7939" y="438944"/>
            <a:ext cx="6964711" cy="34766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522" y="3948112"/>
            <a:ext cx="2147860" cy="15922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1848" y="3948112"/>
            <a:ext cx="1829614" cy="214788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28955" y="6488668"/>
            <a:ext cx="3163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Slide credit </a:t>
            </a:r>
            <a:r>
              <a:rPr lang="mr-IN" dirty="0" smtClean="0"/>
              <a:t>–</a:t>
            </a:r>
            <a:r>
              <a:rPr lang="en-US" dirty="0" smtClean="0"/>
              <a:t> Victor Garcia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621636" y="3948112"/>
            <a:ext cx="3534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Components of GANs</a:t>
            </a:r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971" y="346075"/>
            <a:ext cx="2522968" cy="1765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3951" y="216454"/>
            <a:ext cx="2070100" cy="20266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851347" y="5355708"/>
            <a:ext cx="1026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Noise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74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872" y="430306"/>
            <a:ext cx="9458266" cy="48230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64977" y="5365377"/>
            <a:ext cx="6104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Overview of GANs</a:t>
            </a:r>
          </a:p>
          <a:p>
            <a:pPr algn="ctr"/>
            <a:r>
              <a:rPr lang="en-US" i="1" dirty="0" smtClean="0"/>
              <a:t>Source</a:t>
            </a:r>
            <a:r>
              <a:rPr lang="en-US" i="1" dirty="0"/>
              <a:t>: </a:t>
            </a:r>
            <a:r>
              <a:rPr lang="en-US" i="1" dirty="0">
                <a:hlinkClick r:id="rId3"/>
              </a:rPr>
              <a:t>https://ishmaelbelghazi.github.io/ALI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170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Discriminative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475071" cy="3416300"/>
          </a:xfrm>
        </p:spPr>
        <p:txBody>
          <a:bodyPr>
            <a:normAutofit/>
          </a:bodyPr>
          <a:lstStyle/>
          <a:p>
            <a:r>
              <a:rPr lang="en-US" sz="2800" dirty="0"/>
              <a:t>A </a:t>
            </a:r>
            <a:r>
              <a:rPr lang="en-US" sz="2800" b="1" dirty="0"/>
              <a:t>discriminative</a:t>
            </a:r>
            <a:r>
              <a:rPr lang="en-US" sz="2800" dirty="0"/>
              <a:t> model learns a function that maps the input data (</a:t>
            </a:r>
            <a:r>
              <a:rPr lang="en-US" sz="2800" i="1" dirty="0"/>
              <a:t>x</a:t>
            </a:r>
            <a:r>
              <a:rPr lang="en-US" sz="2800" dirty="0"/>
              <a:t>) to some desired output class label (</a:t>
            </a:r>
            <a:r>
              <a:rPr lang="en-US" sz="2800" i="1" dirty="0"/>
              <a:t>y</a:t>
            </a:r>
            <a:r>
              <a:rPr lang="en-US" sz="2800" dirty="0"/>
              <a:t>). 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/>
              <a:t>In probabilistic terms, they directly learn the conditional distribution </a:t>
            </a:r>
            <a:r>
              <a:rPr lang="en-US" sz="2800" i="1" dirty="0"/>
              <a:t>P(</a:t>
            </a:r>
            <a:r>
              <a:rPr lang="en-US" sz="2800" i="1" dirty="0" err="1"/>
              <a:t>y|x</a:t>
            </a:r>
            <a:r>
              <a:rPr lang="en-US" sz="2800" i="1" dirty="0" smtClean="0"/>
              <a:t>)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1840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Generative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675096" cy="34163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</a:t>
            </a:r>
            <a:r>
              <a:rPr lang="en-US" sz="2800" dirty="0"/>
              <a:t> </a:t>
            </a:r>
            <a:r>
              <a:rPr lang="en-US" sz="2800" b="1" dirty="0"/>
              <a:t>generative</a:t>
            </a:r>
            <a:r>
              <a:rPr lang="en-US" sz="2800" dirty="0"/>
              <a:t> model tries to learn the joint probability of the input data and labels </a:t>
            </a:r>
            <a:r>
              <a:rPr lang="en-US" sz="2800" dirty="0" smtClean="0"/>
              <a:t>simultaneously i.e. </a:t>
            </a:r>
            <a:r>
              <a:rPr lang="en-US" sz="2800" i="1" dirty="0"/>
              <a:t>P(</a:t>
            </a:r>
            <a:r>
              <a:rPr lang="en-US" sz="2800" i="1" dirty="0" err="1"/>
              <a:t>x,y</a:t>
            </a:r>
            <a:r>
              <a:rPr lang="en-US" sz="2800" i="1" dirty="0" smtClean="0"/>
              <a:t>)</a:t>
            </a:r>
            <a:r>
              <a:rPr lang="en-US" sz="2800" dirty="0" smtClean="0"/>
              <a:t>.</a:t>
            </a:r>
          </a:p>
          <a:p>
            <a:endParaRPr lang="en-US" sz="2800" dirty="0" smtClean="0"/>
          </a:p>
          <a:p>
            <a:r>
              <a:rPr lang="en-US" sz="2800" dirty="0" smtClean="0"/>
              <a:t>Potential </a:t>
            </a:r>
            <a:r>
              <a:rPr lang="en-US" sz="2800" dirty="0"/>
              <a:t>to understand and explain the underlying structure of the input data even when there are no labels.</a:t>
            </a:r>
          </a:p>
        </p:txBody>
      </p:sp>
    </p:spTree>
    <p:extLst>
      <p:ext uri="{BB962C8B-B14F-4D97-AF65-F5344CB8AC3E}">
        <p14:creationId xmlns:p14="http://schemas.microsoft.com/office/powerpoint/2010/main" val="995437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GANs are being used?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460784" cy="34163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Applied for modelling natural images. </a:t>
            </a:r>
          </a:p>
          <a:p>
            <a:endParaRPr lang="en-US" sz="3200" dirty="0" smtClean="0"/>
          </a:p>
          <a:p>
            <a:r>
              <a:rPr lang="en-US" sz="3200" dirty="0" smtClean="0"/>
              <a:t>Performance is fairly good in comparison to other generative models. </a:t>
            </a:r>
          </a:p>
          <a:p>
            <a:endParaRPr lang="en-US" sz="3200" dirty="0" smtClean="0"/>
          </a:p>
          <a:p>
            <a:r>
              <a:rPr lang="en-US" sz="3200" dirty="0" smtClean="0"/>
              <a:t>Useful for unsupervised learning tasks.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01394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GANs?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060734" cy="34163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Use </a:t>
            </a:r>
            <a:r>
              <a:rPr lang="en-US" sz="3200" dirty="0"/>
              <a:t>a latent </a:t>
            </a:r>
            <a:r>
              <a:rPr lang="en-US" sz="3200" dirty="0" smtClean="0"/>
              <a:t>code.</a:t>
            </a:r>
            <a:endParaRPr lang="en-US" sz="3200" dirty="0"/>
          </a:p>
          <a:p>
            <a:r>
              <a:rPr lang="en-US" sz="3200" dirty="0" smtClean="0"/>
              <a:t>Asymptotically </a:t>
            </a:r>
            <a:r>
              <a:rPr lang="en-US" sz="3200" dirty="0"/>
              <a:t>consistent (unlike </a:t>
            </a:r>
            <a:r>
              <a:rPr lang="en-US" sz="3200" dirty="0" err="1"/>
              <a:t>variational</a:t>
            </a:r>
            <a:r>
              <a:rPr lang="en-US" sz="3200" dirty="0"/>
              <a:t> methods) </a:t>
            </a:r>
            <a:r>
              <a:rPr lang="en-US" sz="3200" dirty="0" smtClean="0"/>
              <a:t>.</a:t>
            </a:r>
          </a:p>
          <a:p>
            <a:r>
              <a:rPr lang="en-US" sz="3200" dirty="0" smtClean="0"/>
              <a:t>No </a:t>
            </a:r>
            <a:r>
              <a:rPr lang="en-US" sz="3200" dirty="0"/>
              <a:t>Markov chains </a:t>
            </a:r>
            <a:r>
              <a:rPr lang="en-US" sz="3200" dirty="0" smtClean="0"/>
              <a:t>needed. </a:t>
            </a:r>
          </a:p>
          <a:p>
            <a:r>
              <a:rPr lang="en-US" sz="3200" dirty="0" smtClean="0"/>
              <a:t>Often </a:t>
            </a:r>
            <a:r>
              <a:rPr lang="en-US" sz="3200" dirty="0"/>
              <a:t>regarded as producing the best </a:t>
            </a:r>
            <a:r>
              <a:rPr lang="en-US" sz="3200" dirty="0" smtClean="0"/>
              <a:t>samples.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88450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457200"/>
            <a:ext cx="9829905" cy="503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143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1249</TotalTime>
  <Words>988</Words>
  <Application>Microsoft Macintosh PowerPoint</Application>
  <PresentationFormat>Widescreen</PresentationFormat>
  <Paragraphs>127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Century Gothic</vt:lpstr>
      <vt:lpstr>Mangal</vt:lpstr>
      <vt:lpstr>Wingdings 3</vt:lpstr>
      <vt:lpstr>Arial</vt:lpstr>
      <vt:lpstr>Ion Boardroom</vt:lpstr>
      <vt:lpstr>Generative Adversarial Networks</vt:lpstr>
      <vt:lpstr>What are GANs?</vt:lpstr>
      <vt:lpstr>PowerPoint Presentation</vt:lpstr>
      <vt:lpstr>PowerPoint Presentation</vt:lpstr>
      <vt:lpstr>Discriminative Models</vt:lpstr>
      <vt:lpstr>Generative Models</vt:lpstr>
      <vt:lpstr>How GANs are being used? </vt:lpstr>
      <vt:lpstr>Why GANs?</vt:lpstr>
      <vt:lpstr>PowerPoint Presentation</vt:lpstr>
      <vt:lpstr>How to train GANs?</vt:lpstr>
      <vt:lpstr>Loss Functions</vt:lpstr>
      <vt:lpstr>PowerPoint Presentation</vt:lpstr>
      <vt:lpstr>“Improved Techniques for Training GANs” by Salimans et. al</vt:lpstr>
      <vt:lpstr>PowerPoint Presentation</vt:lpstr>
      <vt:lpstr>Variations to GANs</vt:lpstr>
      <vt:lpstr>Major Difficulties</vt:lpstr>
      <vt:lpstr>Common Failure Cases</vt:lpstr>
      <vt:lpstr>So what can we do?</vt:lpstr>
      <vt:lpstr>Conclusions</vt:lpstr>
      <vt:lpstr>Dive Deeper?</vt:lpstr>
      <vt:lpstr>References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Adversarial Networks</dc:title>
  <dc:creator>Mohapatra, Akrit</dc:creator>
  <cp:lastModifiedBy>Mohapatra, Akrit</cp:lastModifiedBy>
  <cp:revision>75</cp:revision>
  <dcterms:created xsi:type="dcterms:W3CDTF">2017-02-27T05:36:13Z</dcterms:created>
  <dcterms:modified xsi:type="dcterms:W3CDTF">2017-02-28T18:32:30Z</dcterms:modified>
</cp:coreProperties>
</file>

<file path=docProps/thumbnail.jpeg>
</file>